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</p:sldIdLst>
  <p:sldSz cx="18288000" cy="10287000"/>
  <p:notesSz cx="6858000" cy="9144000"/>
  <p:embeddedFontLst>
    <p:embeddedFont>
      <p:font typeface="Pretendard Black" panose="020B0600000101010101" charset="-127"/>
      <p:bold r:id="rId29"/>
    </p:embeddedFont>
    <p:embeddedFont>
      <p:font typeface="Pretendard Bold" panose="020B0600000101010101" charset="-127"/>
      <p:bold r:id="rId30"/>
    </p:embeddedFont>
    <p:embeddedFont>
      <p:font typeface="Pretendard ExtraBold" panose="020B0600000101010101" charset="-127"/>
      <p:bold r:id="rId31"/>
    </p:embeddedFont>
    <p:embeddedFont>
      <p:font typeface="Pretendard Regular" panose="020B0600000101010101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GwhykpuPnU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BNHjP6PfgU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7823200"/>
            <a:ext cx="167005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" y="4749800"/>
            <a:ext cx="15544800" cy="1346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7500" b="0" i="0" u="none" strike="noStrike" spc="-100">
                <a:solidFill>
                  <a:srgbClr val="000000"/>
                </a:solidFill>
                <a:ea typeface="Pretendard ExtraBold"/>
              </a:rPr>
              <a:t>청년과</a:t>
            </a:r>
            <a:r>
              <a:rPr lang="en-US" sz="7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500" b="0" i="0" u="none" strike="noStrike" spc="-100">
                <a:solidFill>
                  <a:srgbClr val="000000"/>
                </a:solidFill>
                <a:ea typeface="Pretendard ExtraBold"/>
              </a:rPr>
              <a:t>지역을</a:t>
            </a:r>
            <a:r>
              <a:rPr lang="en-US" sz="7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500" b="0" i="0" u="none" strike="noStrike" spc="-100">
                <a:solidFill>
                  <a:srgbClr val="000000"/>
                </a:solidFill>
                <a:ea typeface="Pretendard ExtraBold"/>
              </a:rPr>
              <a:t>잇는</a:t>
            </a:r>
            <a:r>
              <a:rPr lang="en-US" sz="7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500" b="0" i="0" u="none" strike="noStrike" spc="-100">
                <a:solidFill>
                  <a:srgbClr val="000000"/>
                </a:solidFill>
                <a:ea typeface="Pretendard ExtraBold"/>
              </a:rPr>
              <a:t>상생</a:t>
            </a:r>
            <a:r>
              <a:rPr lang="en-US" sz="7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500" b="0" i="0" u="none" strike="noStrike" spc="-100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2800" y="762000"/>
            <a:ext cx="4787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000000"/>
                </a:solidFill>
                <a:latin typeface="Pretendard Regular"/>
              </a:rPr>
              <a:t>Team  </a:t>
            </a:r>
            <a:r>
              <a:rPr lang="ko-KR" sz="2300" b="1" i="0" u="none" strike="noStrike" spc="-100">
                <a:solidFill>
                  <a:srgbClr val="000000"/>
                </a:solidFill>
                <a:ea typeface="Pretendard Regular"/>
              </a:rPr>
              <a:t>얼큰돼지국밥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2800" y="8369300"/>
            <a:ext cx="15417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공실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해결과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경제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2800" y="6464300"/>
            <a:ext cx="154432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지역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경제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활성화를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위한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어플리케이션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'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미듬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'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00" y="5588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324100"/>
            <a:ext cx="14008100" cy="693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924800" y="9474200"/>
            <a:ext cx="2489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&lt;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아이디어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구성도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00" y="5588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0" y="2082800"/>
            <a:ext cx="12153900" cy="779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921000"/>
            <a:ext cx="990600" cy="99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4140200"/>
            <a:ext cx="990600" cy="99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435600"/>
            <a:ext cx="9906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870700"/>
            <a:ext cx="9906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8191500"/>
            <a:ext cx="990600" cy="99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828800"/>
            <a:ext cx="84836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4200" y="546100"/>
            <a:ext cx="171831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건물주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매물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소개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심사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기준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3073400"/>
            <a:ext cx="14249400" cy="92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489200" y="3276600"/>
            <a:ext cx="7518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건물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소유자가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경주시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인근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지역에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실거주자여야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한다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4267200"/>
            <a:ext cx="14249400" cy="927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40000" y="4470400"/>
            <a:ext cx="5676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금융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부동산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관련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범죄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전과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유무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확인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5588000"/>
            <a:ext cx="142494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40000" y="5791200"/>
            <a:ext cx="7061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담보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대출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비율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(LTV)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권리관계가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안정적인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상태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6959600"/>
            <a:ext cx="14249400" cy="927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40000" y="7175500"/>
            <a:ext cx="8813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등기부등본을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통해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해당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상가에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근저당이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설정되어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있는지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확인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8280400"/>
            <a:ext cx="14249400" cy="927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540000" y="8483600"/>
            <a:ext cx="582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시설물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안전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관리법에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결격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사유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없는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매물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00" y="5588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2286000"/>
            <a:ext cx="9347200" cy="773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700" y="1905000"/>
            <a:ext cx="2463800" cy="2870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00" y="5588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2895600"/>
            <a:ext cx="10985500" cy="307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7607300"/>
            <a:ext cx="62230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1700" y="6604000"/>
            <a:ext cx="7137400" cy="68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800" b="0" i="0" u="none" strike="noStrike" spc="-100">
                <a:solidFill>
                  <a:srgbClr val="000000"/>
                </a:solidFill>
                <a:ea typeface="Pretendard ExtraBold"/>
              </a:rPr>
              <a:t>계약</a:t>
            </a:r>
            <a:r>
              <a:rPr lang="en-US" sz="38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800" b="0" i="0" u="none" strike="noStrike" spc="-100">
                <a:solidFill>
                  <a:srgbClr val="000000"/>
                </a:solidFill>
                <a:ea typeface="Pretendard ExtraBold"/>
              </a:rPr>
              <a:t>체결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" y="7924800"/>
            <a:ext cx="11137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앞선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과정을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경주시로부터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검증된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상가를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청년들이</a:t>
            </a:r>
          </a:p>
          <a:p>
            <a:pPr lvl="0" algn="l">
              <a:lnSpc>
                <a:spcPct val="12616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안정성을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확보한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계약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체결을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이룰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95000" y="330200"/>
            <a:ext cx="7315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Tech Stack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498600"/>
            <a:ext cx="7518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2552700"/>
            <a:ext cx="18796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914900"/>
            <a:ext cx="3924300" cy="158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032000"/>
            <a:ext cx="37338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4851400"/>
            <a:ext cx="3340100" cy="180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7327900"/>
            <a:ext cx="33909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400" y="7112000"/>
            <a:ext cx="27559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95000" y="330200"/>
            <a:ext cx="7315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Service Architecture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498600"/>
            <a:ext cx="7518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727200"/>
            <a:ext cx="7404100" cy="8140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400" y="990600"/>
            <a:ext cx="8229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어플리케이션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pic>
        <p:nvPicPr>
          <p:cNvPr id="3" name="Picture 3"/>
          <p:cNvPicPr>
            <a:picLocks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0" y="2176824"/>
            <a:ext cx="14020800" cy="78829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44700"/>
            <a:ext cx="3187700" cy="732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663700"/>
            <a:ext cx="12153900" cy="657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0" y="8712200"/>
            <a:ext cx="12153900" cy="129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4200" y="546100"/>
            <a:ext cx="171831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49500" y="2171700"/>
            <a:ext cx="13576300" cy="763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4200" y="546100"/>
            <a:ext cx="171831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기능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Regular"/>
              </a:rPr>
              <a:t>|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Regular"/>
              </a:rPr>
              <a:t> DB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200" y="546100"/>
            <a:ext cx="171831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022600"/>
            <a:ext cx="53975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4200" y="2451100"/>
            <a:ext cx="5473700" cy="520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정의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4200" y="3175000"/>
            <a:ext cx="54483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경주시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공실률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점포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청년들의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임대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어려움을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파악합니다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7327900"/>
            <a:ext cx="5397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4200" y="6769100"/>
            <a:ext cx="54737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4.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4200" y="7480300"/>
            <a:ext cx="54483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점포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임대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정책과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어플리케이션을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지역사회와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창업자들이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얻을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상생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효과를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제시합니다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022600"/>
            <a:ext cx="53975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400800" y="2463800"/>
            <a:ext cx="54737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접근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목표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3175000"/>
            <a:ext cx="54483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해결을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방향성과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방향성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목표를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소개합니다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7315200"/>
            <a:ext cx="53975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400800" y="6756400"/>
            <a:ext cx="54737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5.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발전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가능성</a:t>
            </a:r>
            <a:r>
              <a:rPr lang="en-US" altLang="ko-KR" sz="2800" b="0" i="0" u="none" strike="noStrike" dirty="0">
                <a:solidFill>
                  <a:srgbClr val="000000"/>
                </a:solidFill>
                <a:ea typeface="Pretendard Bold"/>
              </a:rPr>
              <a:t> 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a typeface="Pretendard Bold"/>
              </a:rPr>
              <a:t>및 마무리</a:t>
            </a:r>
            <a:endParaRPr lang="ko-KR" sz="2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400800" y="7467600"/>
            <a:ext cx="544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향후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가능성을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제시합니다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00" y="3022600"/>
            <a:ext cx="53975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04700" y="2463800"/>
            <a:ext cx="54737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3.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어플리케이션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개요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04700" y="3175000"/>
            <a:ext cx="54483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공실률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해결을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어플리케이션의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개요와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간단히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소개합니다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800" y="381000"/>
            <a:ext cx="167132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기대효과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070600"/>
            <a:ext cx="4483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6781800"/>
            <a:ext cx="45593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빈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점포로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인한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미관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개선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2800" y="7556500"/>
            <a:ext cx="46863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"APEC 2025"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개최로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경주시의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관심이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증가되어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외부인들에게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경주에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좋은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인식을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각인시킬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6070600"/>
            <a:ext cx="4483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96100" y="6781800"/>
            <a:ext cx="45593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임대료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창업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 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비용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부담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완화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6100" y="7556500"/>
            <a:ext cx="45466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창업지원금으로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인하여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청년들에게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임대료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비용의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부담을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덜어줘</a:t>
            </a:r>
          </a:p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청년들의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도전을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적극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응원한다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993900"/>
            <a:ext cx="4445000" cy="377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0" y="1981200"/>
            <a:ext cx="4445000" cy="375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070600"/>
            <a:ext cx="4483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1993900"/>
            <a:ext cx="4445000" cy="3759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01600" y="6794500"/>
            <a:ext cx="5016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경제적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약자들에게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창업기회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01600" y="7556500"/>
            <a:ext cx="45466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청년뿐만아니라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경제적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약자인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내외국인들이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기회를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제공받아서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공정한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생태계를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조성할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기대된다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800" y="381000"/>
            <a:ext cx="167132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기대효과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070600"/>
            <a:ext cx="4483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6781800"/>
            <a:ext cx="45593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경주시내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청년층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유입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2800" y="7556500"/>
            <a:ext cx="46863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청년들은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신뢰할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임대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계약과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지원금을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창업에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부담을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줄이고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청년들이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경주시에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유입될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기대된다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6070600"/>
            <a:ext cx="4483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96100" y="6781800"/>
            <a:ext cx="45593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장기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공실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매물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활용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6100" y="7556500"/>
            <a:ext cx="45466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공실기간이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길어진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매물은</a:t>
            </a:r>
            <a:b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</a:b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관리비가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지속적으로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나가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재정적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부담이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크지만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함으로서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임대료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수익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창출이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기대된다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6160"/>
              </a:lnSpc>
            </a:pPr>
            <a:endParaRPr lang="en-US" sz="25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070600"/>
            <a:ext cx="4483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1968500"/>
            <a:ext cx="4445000" cy="375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993900"/>
            <a:ext cx="4445000" cy="375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0" y="1968500"/>
            <a:ext cx="4445000" cy="3759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01600" y="6794500"/>
            <a:ext cx="5016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지역경제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활성화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01600" y="7556500"/>
            <a:ext cx="45466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상권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생성으로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인구유입을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가속화하여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소비가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증가되어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경제가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활발해져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성장을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기대할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0" y="1701800"/>
            <a:ext cx="6134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1181100"/>
            <a:ext cx="4622800" cy="835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42800" y="368300"/>
            <a:ext cx="5791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발전</a:t>
            </a: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가능성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37700" y="4940300"/>
            <a:ext cx="72263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VR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추가하여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내부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구조를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파악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06800" y="9550400"/>
            <a:ext cx="4597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| VR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ktx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객실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내부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0" y="1701800"/>
            <a:ext cx="61341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42800" y="368300"/>
            <a:ext cx="5791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발전</a:t>
            </a: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가능성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37700" y="4940300"/>
            <a:ext cx="77597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경주로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ON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탑재하여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관광객들</a:t>
            </a:r>
            <a:r>
              <a:rPr lang="en-US" altLang="ko-KR" sz="27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700" b="0" i="0" u="none" strike="noStrike" dirty="0">
                <a:solidFill>
                  <a:srgbClr val="000000"/>
                </a:solidFill>
                <a:ea typeface="Pretendard Regular"/>
              </a:rPr>
              <a:t>및 타 지역 청년층들 에게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경주시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정책을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홍보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700" b="0" i="0" u="none" strike="noStrike" dirty="0">
                <a:solidFill>
                  <a:srgbClr val="000000"/>
                </a:solidFill>
                <a:latin typeface="Pretendard Regular"/>
              </a:rPr>
              <a:t>및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경주시</a:t>
            </a:r>
            <a:r>
              <a:rPr lang="en-US" altLang="ko-KR" sz="27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700" dirty="0">
                <a:solidFill>
                  <a:srgbClr val="000000"/>
                </a:solidFill>
                <a:latin typeface="Pretendard Regular"/>
                <a:ea typeface="Pretendard Regular"/>
              </a:rPr>
              <a:t>관심 증가</a:t>
            </a:r>
            <a:endParaRPr lang="ko-KR" sz="27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17600"/>
            <a:ext cx="3733800" cy="8115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78100" y="9347200"/>
            <a:ext cx="4229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&lt;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| 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경주로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ON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탑재한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사진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8F4F1C-7400-7FF4-0A7F-398AA7781910}"/>
              </a:ext>
            </a:extLst>
          </p:cNvPr>
          <p:cNvSpPr/>
          <p:nvPr/>
        </p:nvSpPr>
        <p:spPr>
          <a:xfrm>
            <a:off x="2540000" y="6154420"/>
            <a:ext cx="4140200" cy="17526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0" y="1701800"/>
            <a:ext cx="6134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514600"/>
            <a:ext cx="8521700" cy="525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42800" y="368300"/>
            <a:ext cx="5791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발전</a:t>
            </a: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가능성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56800" y="4889500"/>
            <a:ext cx="81534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 AI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구조와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용도에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따라서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none" strike="noStrike" dirty="0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7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none" strike="noStrike" dirty="0">
                <a:solidFill>
                  <a:srgbClr val="000000"/>
                </a:solidFill>
                <a:ea typeface="Pretendard Regular"/>
              </a:rPr>
              <a:t>인테리어</a:t>
            </a:r>
            <a:r>
              <a:rPr lang="en-US" sz="27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none" strike="noStrike" dirty="0">
                <a:solidFill>
                  <a:srgbClr val="000000"/>
                </a:solidFill>
                <a:ea typeface="Pretendard Regular"/>
              </a:rPr>
              <a:t>추천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94000" y="7937500"/>
            <a:ext cx="5270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| AI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이용하여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내부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인테리어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솔루션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3BAA7-037E-3BD7-8A24-EFB76C01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20C4C4-95F6-AFE7-56EB-5639F2AB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0" y="1701800"/>
            <a:ext cx="6134100" cy="25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BE14FA9-344D-1C77-2A75-01D411394F49}"/>
              </a:ext>
            </a:extLst>
          </p:cNvPr>
          <p:cNvSpPr txBox="1"/>
          <p:nvPr/>
        </p:nvSpPr>
        <p:spPr>
          <a:xfrm>
            <a:off x="12242800" y="368300"/>
            <a:ext cx="5791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발전</a:t>
            </a: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가능성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DEB2FD7-936C-E717-8422-727079CEE7E4}"/>
              </a:ext>
            </a:extLst>
          </p:cNvPr>
          <p:cNvSpPr txBox="1"/>
          <p:nvPr/>
        </p:nvSpPr>
        <p:spPr>
          <a:xfrm>
            <a:off x="9880600" y="4457700"/>
            <a:ext cx="81534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altLang="en-US" sz="2700" b="0" i="0" u="none" strike="noStrike" dirty="0" err="1">
                <a:solidFill>
                  <a:srgbClr val="000000"/>
                </a:solidFill>
                <a:latin typeface="Pretendard Regular"/>
              </a:rPr>
              <a:t>미듬</a:t>
            </a:r>
            <a:r>
              <a:rPr lang="ko-KR" altLang="en-US" sz="2700" b="0" i="0" u="none" strike="noStrike" dirty="0">
                <a:solidFill>
                  <a:srgbClr val="000000"/>
                </a:solidFill>
                <a:latin typeface="Pretendard Regular"/>
              </a:rPr>
              <a:t> 사용자 정보 기반으로 사업 성공사례를</a:t>
            </a:r>
            <a:endParaRPr lang="en-US" altLang="ko-KR" sz="27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26160"/>
              </a:lnSpc>
            </a:pPr>
            <a:r>
              <a:rPr lang="ko-KR" altLang="en-US" sz="2700" b="0" i="0" u="none" strike="noStrike" dirty="0">
                <a:solidFill>
                  <a:srgbClr val="000000"/>
                </a:solidFill>
                <a:latin typeface="Pretendard Regular"/>
              </a:rPr>
              <a:t>공공 데이터 포털에 올려 누구나 열람 가능하게끔</a:t>
            </a:r>
            <a:endParaRPr lang="en-US" altLang="ko-KR" sz="27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26160"/>
              </a:lnSpc>
            </a:pPr>
            <a:r>
              <a:rPr lang="ko-KR" altLang="en-US" sz="2700" b="0" i="0" u="none" strike="noStrike" dirty="0">
                <a:solidFill>
                  <a:srgbClr val="000000"/>
                </a:solidFill>
                <a:latin typeface="Pretendard Regular"/>
              </a:rPr>
              <a:t>하여 창업을 하려는 청년들에게 도움을 줄 수 </a:t>
            </a:r>
            <a:endParaRPr lang="en-US" altLang="ko-KR" sz="27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26160"/>
              </a:lnSpc>
            </a:pPr>
            <a:r>
              <a:rPr lang="ko-KR" altLang="en-US" sz="2700" b="0" i="0" u="none" strike="noStrike" dirty="0">
                <a:solidFill>
                  <a:srgbClr val="000000"/>
                </a:solidFill>
                <a:latin typeface="Pretendard Regular"/>
              </a:rPr>
              <a:t>있도록 한다</a:t>
            </a:r>
            <a:r>
              <a:rPr lang="en-US" altLang="ko-KR" sz="27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  <a:endParaRPr lang="ko-KR" sz="27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BCECB56-1B84-DCF4-CAF8-A30DD7C43D4A}"/>
              </a:ext>
            </a:extLst>
          </p:cNvPr>
          <p:cNvSpPr txBox="1"/>
          <p:nvPr/>
        </p:nvSpPr>
        <p:spPr>
          <a:xfrm>
            <a:off x="3733800" y="6351016"/>
            <a:ext cx="28956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예시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| </a:t>
            </a:r>
            <a:r>
              <a:rPr lang="ko-KR" altLang="en-US" sz="2300" b="0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</a:rPr>
              <a:t>공공데이터포털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D7B35-21C2-1D31-7E52-0B4F1C29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99" y="4533900"/>
            <a:ext cx="7531801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14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007600" y="2209800"/>
            <a:ext cx="7835900" cy="5880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6100" y="3644900"/>
            <a:ext cx="94615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이번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Pretendard Regular"/>
              </a:rPr>
              <a:t>해커톤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프로젝트는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빈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점포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문제를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해결함과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동시에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청년들과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경제적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약자들에게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실질적인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기회를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중점을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두었습니다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상권을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활성화할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나아가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, AI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기반의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어플리케이션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발전을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더욱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다양하고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신뢰할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임대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환경을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조성하고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경주시가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창업하기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좋은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도시로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잡을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있을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것입니다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1619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35000" y="762000"/>
            <a:ext cx="171831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6500" b="0" i="0" u="none" strike="noStrike" spc="-100" dirty="0">
                <a:solidFill>
                  <a:srgbClr val="000000"/>
                </a:solidFill>
                <a:ea typeface="Pretendard ExtraBold"/>
              </a:rPr>
              <a:t>마무리</a:t>
            </a:r>
            <a:endParaRPr lang="ko-KR" sz="6500" b="0" i="0" u="none" strike="noStrike" spc="-100" dirty="0">
              <a:solidFill>
                <a:srgbClr val="000000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56500" y="4483100"/>
            <a:ext cx="30353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8000" b="0" i="0" u="none" strike="noStrike">
                <a:solidFill>
                  <a:srgbClr val="000000"/>
                </a:solidFill>
                <a:latin typeface="Pretendard Black"/>
              </a:rPr>
              <a:t>QnA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7975600"/>
            <a:ext cx="4229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7950200"/>
            <a:ext cx="45085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800" y="7924800"/>
            <a:ext cx="4381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2692400"/>
            <a:ext cx="4356100" cy="490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2692400"/>
            <a:ext cx="4508500" cy="490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3500" y="2667000"/>
            <a:ext cx="4508500" cy="4940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68400" y="8331200"/>
            <a:ext cx="32639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700" b="0" i="0" u="none" strike="noStrike" dirty="0">
                <a:solidFill>
                  <a:srgbClr val="000000"/>
                </a:solidFill>
                <a:ea typeface="Pretendard ExtraBold"/>
              </a:rPr>
              <a:t>경주시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ExtraBold"/>
              </a:rPr>
              <a:t>상가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 dirty="0" err="1">
                <a:solidFill>
                  <a:srgbClr val="000000"/>
                </a:solidFill>
                <a:ea typeface="Pretendard ExtraBold"/>
              </a:rPr>
              <a:t>공실률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ExtraBold"/>
              </a:rPr>
              <a:t>현황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97700" y="8331200"/>
            <a:ext cx="4051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상가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공실률의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부정적인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영향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46100" y="8305800"/>
            <a:ext cx="37211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실질적인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청년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창업률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감소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8800" y="660400"/>
            <a:ext cx="167132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문제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정의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035300"/>
            <a:ext cx="17449800" cy="6667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" y="647700"/>
            <a:ext cx="6858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경주시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공실률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현황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400" y="2273300"/>
            <a:ext cx="8674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경주시는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타지역의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도심들에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비해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공실률이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높다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818D3-81A5-05DC-C019-C7B28022CDAC}"/>
              </a:ext>
            </a:extLst>
          </p:cNvPr>
          <p:cNvSpPr txBox="1"/>
          <p:nvPr/>
        </p:nvSpPr>
        <p:spPr>
          <a:xfrm>
            <a:off x="7778750" y="970280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출처</a:t>
            </a:r>
            <a:r>
              <a:rPr lang="en-US" altLang="ko-KR" dirty="0"/>
              <a:t>| REB</a:t>
            </a:r>
            <a:r>
              <a:rPr lang="ko-KR" altLang="en-US" dirty="0"/>
              <a:t> 한국부동산원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352800"/>
            <a:ext cx="9334500" cy="5943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" y="736600"/>
            <a:ext cx="104267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상가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공실률의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부정적인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영향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69600" y="4775200"/>
            <a:ext cx="7569200" cy="382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악화</a:t>
            </a: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400" dirty="0">
                <a:solidFill>
                  <a:srgbClr val="000000"/>
                </a:solidFill>
                <a:ea typeface="Pretendard Regular"/>
              </a:rPr>
              <a:t>지역 서비스 감소</a:t>
            </a:r>
            <a:endParaRPr lang="ko-KR" sz="34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연쇄적인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도미노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효과</a:t>
            </a: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범죄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행위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낙서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불법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침입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증가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4305300"/>
            <a:ext cx="70739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769600" y="3276600"/>
            <a:ext cx="7137400" cy="68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800" b="0" i="0" u="none" strike="noStrike" spc="-100">
                <a:solidFill>
                  <a:srgbClr val="000000"/>
                </a:solidFill>
                <a:ea typeface="Pretendard ExtraBold"/>
              </a:rPr>
              <a:t>부정적인</a:t>
            </a:r>
            <a:r>
              <a:rPr lang="en-US" sz="38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800" b="0" i="0" u="none" strike="noStrike" spc="-100">
                <a:solidFill>
                  <a:srgbClr val="000000"/>
                </a:solidFill>
                <a:ea typeface="Pretendard ExtraBold"/>
              </a:rPr>
              <a:t>사례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97271" y="841321"/>
            <a:ext cx="14693457" cy="1671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ko-KR" altLang="en-US" sz="7800" b="0" i="0" u="none" strike="noStrike" spc="-100" dirty="0">
              <a:highlight>
                <a:srgbClr val="EEEEEE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200" y="2190878"/>
            <a:ext cx="14693457" cy="1414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b="0" i="0" u="none" strike="noStrike" dirty="0"/>
              <a:t>청년</a:t>
            </a:r>
            <a:r>
              <a:rPr lang="en-US" sz="2400" b="0" i="0" u="none" strike="noStrike" dirty="0"/>
              <a:t> </a:t>
            </a:r>
            <a:r>
              <a:rPr lang="ko-KR" altLang="en-US" sz="2400" b="0" i="0" u="none" strike="noStrike" dirty="0" err="1"/>
              <a:t>창업희망률은</a:t>
            </a:r>
            <a:r>
              <a:rPr lang="en-US" sz="2400" b="0" i="0" u="none" strike="noStrike" dirty="0"/>
              <a:t> </a:t>
            </a:r>
            <a:r>
              <a:rPr lang="ko-KR" altLang="en-US" sz="2400" b="0" i="0" u="none" strike="noStrike" dirty="0"/>
              <a:t>높지만</a:t>
            </a:r>
            <a:r>
              <a:rPr lang="en-US" sz="2400" b="0" i="0" u="none" strike="noStrike" dirty="0"/>
              <a:t>,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청년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 err="1">
                <a:solidFill>
                  <a:srgbClr val="000000"/>
                </a:solidFill>
                <a:ea typeface="Pretendard Regular"/>
              </a:rPr>
              <a:t>창업희망률은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높지만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, 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2023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창업자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연령은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아래와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같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Regular"/>
              </a:rPr>
              <a:t>습니다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400" b="0" i="0" u="none" strike="noStrike" dirty="0"/>
              <a:t> 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0" y="5676900"/>
            <a:ext cx="8749830" cy="3312913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74C9C96-1196-FC4D-2B18-ECB8C504754B}"/>
              </a:ext>
            </a:extLst>
          </p:cNvPr>
          <p:cNvSpPr txBox="1"/>
          <p:nvPr/>
        </p:nvSpPr>
        <p:spPr>
          <a:xfrm>
            <a:off x="381000" y="704850"/>
            <a:ext cx="5638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 dirty="0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청년</a:t>
            </a:r>
            <a:r>
              <a:rPr lang="en-US" sz="6500" b="0" i="0" u="none" strike="noStrike" spc="-100" dirty="0">
                <a:solidFill>
                  <a:srgbClr val="000000"/>
                </a:solidFill>
                <a:highlight>
                  <a:srgbClr val="EEEEEE"/>
                </a:highlight>
                <a:latin typeface="Pretendard ExtraBold"/>
              </a:rPr>
              <a:t> </a:t>
            </a:r>
            <a:r>
              <a:rPr lang="ko-KR" sz="6500" b="0" i="0" u="none" strike="noStrike" spc="-100" dirty="0" err="1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창업률</a:t>
            </a:r>
            <a:r>
              <a:rPr lang="en-US" sz="6500" b="0" i="0" u="none" strike="noStrike" spc="-100" dirty="0">
                <a:solidFill>
                  <a:srgbClr val="000000"/>
                </a:solidFill>
                <a:highlight>
                  <a:srgbClr val="EEEEEE"/>
                </a:highlight>
                <a:latin typeface="Pretendard ExtraBold"/>
              </a:rPr>
              <a:t> </a:t>
            </a:r>
            <a:r>
              <a:rPr lang="ko-KR" sz="6500" b="0" i="0" u="none" strike="noStrike" spc="-100" dirty="0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현황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44F6E96-0224-AFE6-080C-9C782176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5143500"/>
            <a:ext cx="8742391" cy="4087068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949A4F1C-98EE-66D3-7D08-C0A1EBE202D1}"/>
              </a:ext>
            </a:extLst>
          </p:cNvPr>
          <p:cNvSpPr txBox="1"/>
          <p:nvPr/>
        </p:nvSpPr>
        <p:spPr>
          <a:xfrm>
            <a:off x="15455900" y="3429000"/>
            <a:ext cx="27559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중소벤처기업부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136900"/>
            <a:ext cx="17157700" cy="5930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8800" y="5842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청년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EEEEEE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창업률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EEEEEE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현황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800" y="2184400"/>
            <a:ext cx="12115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700" b="1" i="0" u="sng" strike="noStrike">
                <a:solidFill>
                  <a:srgbClr val="000000"/>
                </a:solidFill>
                <a:ea typeface="Pretendard Regular"/>
              </a:rPr>
              <a:t>청년들이</a:t>
            </a:r>
            <a:r>
              <a:rPr lang="en-US" sz="2700" b="1" i="0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sng" strike="noStrike">
                <a:solidFill>
                  <a:srgbClr val="000000"/>
                </a:solidFill>
                <a:ea typeface="Pretendard Regular"/>
              </a:rPr>
              <a:t>느끼는</a:t>
            </a:r>
            <a:r>
              <a:rPr lang="en-US" sz="2700" b="1" i="0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sng" strike="noStrike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700" b="1" i="0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sng" strike="noStrike">
                <a:solidFill>
                  <a:srgbClr val="000000"/>
                </a:solidFill>
                <a:ea typeface="Pretendard Regular"/>
              </a:rPr>
              <a:t>장애</a:t>
            </a:r>
            <a:r>
              <a:rPr lang="en-US" sz="2700" b="1" i="0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sng" strike="noStrike">
                <a:solidFill>
                  <a:srgbClr val="000000"/>
                </a:solidFill>
                <a:ea typeface="Pretendard Regular"/>
              </a:rPr>
              <a:t>요인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중소벤처기업부에서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조사한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설문은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같다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66000" y="9042400"/>
            <a:ext cx="3619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청년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장애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요인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24100" y="3200400"/>
            <a:ext cx="27559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중소벤처기업부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200" y="558800"/>
            <a:ext cx="7264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49" y="3213100"/>
            <a:ext cx="8851151" cy="641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00" y="5588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2717800"/>
            <a:ext cx="104394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621</Words>
  <Application>Microsoft Office PowerPoint</Application>
  <PresentationFormat>사용자 지정</PresentationFormat>
  <Paragraphs>94</Paragraphs>
  <Slides>27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Pretendard ExtraBold</vt:lpstr>
      <vt:lpstr>Pretendard Regular</vt:lpstr>
      <vt:lpstr>Pretendard Black</vt:lpstr>
      <vt:lpstr>Pretendard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방상혁</cp:lastModifiedBy>
  <cp:revision>9</cp:revision>
  <dcterms:created xsi:type="dcterms:W3CDTF">2006-08-16T00:00:00Z</dcterms:created>
  <dcterms:modified xsi:type="dcterms:W3CDTF">2024-12-01T02:14:55Z</dcterms:modified>
</cp:coreProperties>
</file>